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6" r:id="rId5"/>
    <p:sldId id="257" r:id="rId6"/>
    <p:sldId id="267" r:id="rId7"/>
    <p:sldId id="268" r:id="rId8"/>
    <p:sldId id="270" r:id="rId9"/>
    <p:sldId id="269" r:id="rId10"/>
    <p:sldId id="272" r:id="rId11"/>
    <p:sldId id="271" r:id="rId12"/>
    <p:sldId id="274" r:id="rId13"/>
    <p:sldId id="273" r:id="rId14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7A2BB"/>
    <a:srgbClr val="302F2D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4" autoAdjust="0"/>
    <p:restoredTop sz="82367" autoAdjust="0"/>
  </p:normalViewPr>
  <p:slideViewPr>
    <p:cSldViewPr snapToGrid="0">
      <p:cViewPr varScale="1">
        <p:scale>
          <a:sx n="71" d="100"/>
          <a:sy n="71" d="100"/>
        </p:scale>
        <p:origin x="81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FF870C-5D9B-4878-9827-A3D8F8D3B4C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193252BB-1661-4EF1-B4B4-B609E884D6B5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ru-RU" noProof="1"/>
            <a:t>Структура рынка</a:t>
          </a:r>
        </a:p>
      </dgm:t>
    </dgm:pt>
    <dgm:pt modelId="{5A04EF90-0F09-4424-BA8F-063E80337D8E}" type="parTrans" cxnId="{095425F3-197C-4E69-84D5-0C51196EF1C6}">
      <dgm:prSet/>
      <dgm:spPr/>
      <dgm:t>
        <a:bodyPr rtlCol="0"/>
        <a:lstStyle/>
        <a:p>
          <a:pPr rtl="0"/>
          <a:endParaRPr lang="ru-RU" noProof="1"/>
        </a:p>
      </dgm:t>
    </dgm:pt>
    <dgm:pt modelId="{54292CB0-011E-4706-9294-372AD5816BB9}" type="sibTrans" cxnId="{095425F3-197C-4E69-84D5-0C51196EF1C6}">
      <dgm:prSet/>
      <dgm:spPr/>
      <dgm:t>
        <a:bodyPr rtlCol="0"/>
        <a:lstStyle/>
        <a:p>
          <a:pPr rtl="0"/>
          <a:endParaRPr lang="ru-RU" noProof="1"/>
        </a:p>
      </dgm:t>
    </dgm:pt>
    <dgm:pt modelId="{1777E161-D0DE-4D31-91FE-E2AD8AAC6AAC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ru-RU" noProof="1"/>
            <a:t>Совершенная и несовершенная конкуренция</a:t>
          </a:r>
        </a:p>
      </dgm:t>
    </dgm:pt>
    <dgm:pt modelId="{50E45982-4B36-4BD3-ABAD-204FBA61FF0E}" type="parTrans" cxnId="{A341BC0D-6DD3-4979-9832-08DC41068DC6}">
      <dgm:prSet/>
      <dgm:spPr/>
      <dgm:t>
        <a:bodyPr rtlCol="0"/>
        <a:lstStyle/>
        <a:p>
          <a:pPr rtl="0"/>
          <a:endParaRPr lang="ru-RU" noProof="1"/>
        </a:p>
      </dgm:t>
    </dgm:pt>
    <dgm:pt modelId="{FB489039-8D8A-4FC2-9B37-994383FDE902}" type="sibTrans" cxnId="{A341BC0D-6DD3-4979-9832-08DC41068DC6}">
      <dgm:prSet/>
      <dgm:spPr/>
      <dgm:t>
        <a:bodyPr rtlCol="0"/>
        <a:lstStyle/>
        <a:p>
          <a:pPr rtl="0"/>
          <a:endParaRPr lang="ru-RU" noProof="1"/>
        </a:p>
      </dgm:t>
    </dgm:pt>
    <dgm:pt modelId="{A0E3938A-38FD-4C6B-BC76-DCF294EE93DC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ru-RU" noProof="1"/>
            <a:t>Правило максимизации прибыли</a:t>
          </a:r>
        </a:p>
      </dgm:t>
    </dgm:pt>
    <dgm:pt modelId="{8655D1BC-F152-4DA3-90FE-11A6554E87C9}" type="parTrans" cxnId="{F1960191-6C4D-45E6-A70C-022CDEE00113}">
      <dgm:prSet/>
      <dgm:spPr/>
      <dgm:t>
        <a:bodyPr rtlCol="0"/>
        <a:lstStyle/>
        <a:p>
          <a:pPr rtl="0"/>
          <a:endParaRPr lang="ru-RU" noProof="1"/>
        </a:p>
      </dgm:t>
    </dgm:pt>
    <dgm:pt modelId="{7DE219E0-15AA-4B4B-9BED-F21993E27992}" type="sibTrans" cxnId="{F1960191-6C4D-45E6-A70C-022CDEE00113}">
      <dgm:prSet/>
      <dgm:spPr/>
      <dgm:t>
        <a:bodyPr rtlCol="0"/>
        <a:lstStyle/>
        <a:p>
          <a:pPr rtl="0"/>
          <a:endParaRPr lang="ru-RU" noProof="1"/>
        </a:p>
      </dgm:t>
    </dgm:pt>
    <dgm:pt modelId="{D2FA40C6-C0ED-46A3-92CE-B081053B2BA8}" type="pres">
      <dgm:prSet presAssocID="{34FF870C-5D9B-4878-9827-A3D8F8D3B4C3}" presName="root" presStyleCnt="0">
        <dgm:presLayoutVars>
          <dgm:dir/>
          <dgm:resizeHandles val="exact"/>
        </dgm:presLayoutVars>
      </dgm:prSet>
      <dgm:spPr/>
    </dgm:pt>
    <dgm:pt modelId="{4F71816B-273C-49A1-A458-BCE14C9FAD7C}" type="pres">
      <dgm:prSet presAssocID="{193252BB-1661-4EF1-B4B4-B609E884D6B5}" presName="compNode" presStyleCnt="0"/>
      <dgm:spPr/>
    </dgm:pt>
    <dgm:pt modelId="{23A2EDD9-C89F-49C9-AE4A-D6196B4CA219}" type="pres">
      <dgm:prSet presAssocID="{193252BB-1661-4EF1-B4B4-B609E884D6B5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AFF6CE53-2172-43E4-BC33-3C48272DDCF0}" type="pres">
      <dgm:prSet presAssocID="{193252BB-1661-4EF1-B4B4-B609E884D6B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8CFED58E-CED6-48CB-AD6E-8A220711C954}" type="pres">
      <dgm:prSet presAssocID="{193252BB-1661-4EF1-B4B4-B609E884D6B5}" presName="spaceRect" presStyleCnt="0"/>
      <dgm:spPr/>
    </dgm:pt>
    <dgm:pt modelId="{B2757675-DFB6-4B33-9701-161572571D2B}" type="pres">
      <dgm:prSet presAssocID="{193252BB-1661-4EF1-B4B4-B609E884D6B5}" presName="textRect" presStyleLbl="revTx" presStyleIdx="0" presStyleCnt="3" custScaleY="157937">
        <dgm:presLayoutVars>
          <dgm:chMax val="1"/>
          <dgm:chPref val="1"/>
        </dgm:presLayoutVars>
      </dgm:prSet>
      <dgm:spPr/>
    </dgm:pt>
    <dgm:pt modelId="{FF5FC25A-8895-4059-A7CB-AC8E769B2E4B}" type="pres">
      <dgm:prSet presAssocID="{54292CB0-011E-4706-9294-372AD5816BB9}" presName="sibTrans" presStyleCnt="0"/>
      <dgm:spPr/>
    </dgm:pt>
    <dgm:pt modelId="{F181BEB4-66E0-4B62-8712-BD0A64659834}" type="pres">
      <dgm:prSet presAssocID="{1777E161-D0DE-4D31-91FE-E2AD8AAC6AAC}" presName="compNode" presStyleCnt="0"/>
      <dgm:spPr/>
    </dgm:pt>
    <dgm:pt modelId="{0E81F59E-BE24-4A43-8B4D-78AE486DB35A}" type="pres">
      <dgm:prSet presAssocID="{1777E161-D0DE-4D31-91FE-E2AD8AAC6AAC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C6C18185-40AF-48A2-8685-C39F432C8E80}" type="pres">
      <dgm:prSet presAssocID="{1777E161-D0DE-4D31-91FE-E2AD8AAC6AA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bar chart"/>
        </a:ext>
      </dgm:extLst>
    </dgm:pt>
    <dgm:pt modelId="{676699DF-00CC-4F16-B4E6-75EFFED81874}" type="pres">
      <dgm:prSet presAssocID="{1777E161-D0DE-4D31-91FE-E2AD8AAC6AAC}" presName="spaceRect" presStyleCnt="0"/>
      <dgm:spPr/>
    </dgm:pt>
    <dgm:pt modelId="{1CD40C66-A0B4-4978-9941-A79D4CBD111B}" type="pres">
      <dgm:prSet presAssocID="{1777E161-D0DE-4D31-91FE-E2AD8AAC6AAC}" presName="textRect" presStyleLbl="revTx" presStyleIdx="1" presStyleCnt="3" custScaleY="157937">
        <dgm:presLayoutVars>
          <dgm:chMax val="1"/>
          <dgm:chPref val="1"/>
        </dgm:presLayoutVars>
      </dgm:prSet>
      <dgm:spPr/>
    </dgm:pt>
    <dgm:pt modelId="{F18A00AD-35D1-4313-87F2-111D7B13ECED}" type="pres">
      <dgm:prSet presAssocID="{FB489039-8D8A-4FC2-9B37-994383FDE902}" presName="sibTrans" presStyleCnt="0"/>
      <dgm:spPr/>
    </dgm:pt>
    <dgm:pt modelId="{59EC7549-F063-437F-8388-459A5C769816}" type="pres">
      <dgm:prSet presAssocID="{A0E3938A-38FD-4C6B-BC76-DCF294EE93DC}" presName="compNode" presStyleCnt="0"/>
      <dgm:spPr/>
    </dgm:pt>
    <dgm:pt modelId="{81253FDF-02A1-40D1-89CA-3EA7AF168FD7}" type="pres">
      <dgm:prSet presAssocID="{A0E3938A-38FD-4C6B-BC76-DCF294EE93DC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8156E8E0-9CDC-4EAB-A61D-AF474D6D9368}" type="pres">
      <dgm:prSet presAssocID="{A0E3938A-38FD-4C6B-BC76-DCF294EE93D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CF8829A0-3E8F-471E-B721-0E359AF6C976}" type="pres">
      <dgm:prSet presAssocID="{A0E3938A-38FD-4C6B-BC76-DCF294EE93DC}" presName="spaceRect" presStyleCnt="0"/>
      <dgm:spPr/>
    </dgm:pt>
    <dgm:pt modelId="{2DEB68D9-2D2A-405A-A95A-F123B81445D3}" type="pres">
      <dgm:prSet presAssocID="{A0E3938A-38FD-4C6B-BC76-DCF294EE93DC}" presName="textRect" presStyleLbl="revTx" presStyleIdx="2" presStyleCnt="3" custScaleY="157937">
        <dgm:presLayoutVars>
          <dgm:chMax val="1"/>
          <dgm:chPref val="1"/>
        </dgm:presLayoutVars>
      </dgm:prSet>
      <dgm:spPr/>
    </dgm:pt>
  </dgm:ptLst>
  <dgm:cxnLst>
    <dgm:cxn modelId="{A341BC0D-6DD3-4979-9832-08DC41068DC6}" srcId="{34FF870C-5D9B-4878-9827-A3D8F8D3B4C3}" destId="{1777E161-D0DE-4D31-91FE-E2AD8AAC6AAC}" srcOrd="1" destOrd="0" parTransId="{50E45982-4B36-4BD3-ABAD-204FBA61FF0E}" sibTransId="{FB489039-8D8A-4FC2-9B37-994383FDE902}"/>
    <dgm:cxn modelId="{472D2D17-E245-46DF-98A5-C38415CADC1E}" type="presOf" srcId="{A0E3938A-38FD-4C6B-BC76-DCF294EE93DC}" destId="{2DEB68D9-2D2A-405A-A95A-F123B81445D3}" srcOrd="0" destOrd="0" presId="urn:microsoft.com/office/officeart/2018/5/layout/IconLeafLabelList"/>
    <dgm:cxn modelId="{B126511F-11FF-4EDD-85D7-D89737033340}" type="presOf" srcId="{34FF870C-5D9B-4878-9827-A3D8F8D3B4C3}" destId="{D2FA40C6-C0ED-46A3-92CE-B081053B2BA8}" srcOrd="0" destOrd="0" presId="urn:microsoft.com/office/officeart/2018/5/layout/IconLeafLabelList"/>
    <dgm:cxn modelId="{FA3ECF3F-F2D7-4808-8F32-35657BC1DF89}" type="presOf" srcId="{193252BB-1661-4EF1-B4B4-B609E884D6B5}" destId="{B2757675-DFB6-4B33-9701-161572571D2B}" srcOrd="0" destOrd="0" presId="urn:microsoft.com/office/officeart/2018/5/layout/IconLeafLabelList"/>
    <dgm:cxn modelId="{F1960191-6C4D-45E6-A70C-022CDEE00113}" srcId="{34FF870C-5D9B-4878-9827-A3D8F8D3B4C3}" destId="{A0E3938A-38FD-4C6B-BC76-DCF294EE93DC}" srcOrd="2" destOrd="0" parTransId="{8655D1BC-F152-4DA3-90FE-11A6554E87C9}" sibTransId="{7DE219E0-15AA-4B4B-9BED-F21993E27992}"/>
    <dgm:cxn modelId="{C3093AB7-9BBB-4595-A705-841ABB75BC49}" type="presOf" srcId="{1777E161-D0DE-4D31-91FE-E2AD8AAC6AAC}" destId="{1CD40C66-A0B4-4978-9941-A79D4CBD111B}" srcOrd="0" destOrd="0" presId="urn:microsoft.com/office/officeart/2018/5/layout/IconLeafLabelList"/>
    <dgm:cxn modelId="{095425F3-197C-4E69-84D5-0C51196EF1C6}" srcId="{34FF870C-5D9B-4878-9827-A3D8F8D3B4C3}" destId="{193252BB-1661-4EF1-B4B4-B609E884D6B5}" srcOrd="0" destOrd="0" parTransId="{5A04EF90-0F09-4424-BA8F-063E80337D8E}" sibTransId="{54292CB0-011E-4706-9294-372AD5816BB9}"/>
    <dgm:cxn modelId="{CFFB4A70-BD6C-4082-9DB4-48041D051C82}" type="presParOf" srcId="{D2FA40C6-C0ED-46A3-92CE-B081053B2BA8}" destId="{4F71816B-273C-49A1-A458-BCE14C9FAD7C}" srcOrd="0" destOrd="0" presId="urn:microsoft.com/office/officeart/2018/5/layout/IconLeafLabelList"/>
    <dgm:cxn modelId="{697C797D-B0A3-487C-82FB-C6242AC02007}" type="presParOf" srcId="{4F71816B-273C-49A1-A458-BCE14C9FAD7C}" destId="{23A2EDD9-C89F-49C9-AE4A-D6196B4CA219}" srcOrd="0" destOrd="0" presId="urn:microsoft.com/office/officeart/2018/5/layout/IconLeafLabelList"/>
    <dgm:cxn modelId="{DF512F07-EEDC-4E6F-8099-188C14ECF869}" type="presParOf" srcId="{4F71816B-273C-49A1-A458-BCE14C9FAD7C}" destId="{AFF6CE53-2172-43E4-BC33-3C48272DDCF0}" srcOrd="1" destOrd="0" presId="urn:microsoft.com/office/officeart/2018/5/layout/IconLeafLabelList"/>
    <dgm:cxn modelId="{9D5B3B65-8825-47E0-95F3-9A1D2B1E6DD6}" type="presParOf" srcId="{4F71816B-273C-49A1-A458-BCE14C9FAD7C}" destId="{8CFED58E-CED6-48CB-AD6E-8A220711C954}" srcOrd="2" destOrd="0" presId="urn:microsoft.com/office/officeart/2018/5/layout/IconLeafLabelList"/>
    <dgm:cxn modelId="{1E9B72B2-2AB0-418C-94B5-6567B0CCC879}" type="presParOf" srcId="{4F71816B-273C-49A1-A458-BCE14C9FAD7C}" destId="{B2757675-DFB6-4B33-9701-161572571D2B}" srcOrd="3" destOrd="0" presId="urn:microsoft.com/office/officeart/2018/5/layout/IconLeafLabelList"/>
    <dgm:cxn modelId="{127552B3-8890-4CBD-B12B-9C8A4BCA5A9E}" type="presParOf" srcId="{D2FA40C6-C0ED-46A3-92CE-B081053B2BA8}" destId="{FF5FC25A-8895-4059-A7CB-AC8E769B2E4B}" srcOrd="1" destOrd="0" presId="urn:microsoft.com/office/officeart/2018/5/layout/IconLeafLabelList"/>
    <dgm:cxn modelId="{1C669417-79B7-433E-A975-738A07EE9783}" type="presParOf" srcId="{D2FA40C6-C0ED-46A3-92CE-B081053B2BA8}" destId="{F181BEB4-66E0-4B62-8712-BD0A64659834}" srcOrd="2" destOrd="0" presId="urn:microsoft.com/office/officeart/2018/5/layout/IconLeafLabelList"/>
    <dgm:cxn modelId="{9C7F80FB-C680-4E35-AD11-9BE4BD6556F1}" type="presParOf" srcId="{F181BEB4-66E0-4B62-8712-BD0A64659834}" destId="{0E81F59E-BE24-4A43-8B4D-78AE486DB35A}" srcOrd="0" destOrd="0" presId="urn:microsoft.com/office/officeart/2018/5/layout/IconLeafLabelList"/>
    <dgm:cxn modelId="{998459A1-F347-48D8-BB50-EB12075F5FDA}" type="presParOf" srcId="{F181BEB4-66E0-4B62-8712-BD0A64659834}" destId="{C6C18185-40AF-48A2-8685-C39F432C8E80}" srcOrd="1" destOrd="0" presId="urn:microsoft.com/office/officeart/2018/5/layout/IconLeafLabelList"/>
    <dgm:cxn modelId="{EC8BA919-8D94-4FB4-BC09-6604E9B16BBF}" type="presParOf" srcId="{F181BEB4-66E0-4B62-8712-BD0A64659834}" destId="{676699DF-00CC-4F16-B4E6-75EFFED81874}" srcOrd="2" destOrd="0" presId="urn:microsoft.com/office/officeart/2018/5/layout/IconLeafLabelList"/>
    <dgm:cxn modelId="{99E65743-4445-4C74-BBE7-040C68F4FF62}" type="presParOf" srcId="{F181BEB4-66E0-4B62-8712-BD0A64659834}" destId="{1CD40C66-A0B4-4978-9941-A79D4CBD111B}" srcOrd="3" destOrd="0" presId="urn:microsoft.com/office/officeart/2018/5/layout/IconLeafLabelList"/>
    <dgm:cxn modelId="{044D2D07-87CA-47BD-BFAF-AD1C67AA89AA}" type="presParOf" srcId="{D2FA40C6-C0ED-46A3-92CE-B081053B2BA8}" destId="{F18A00AD-35D1-4313-87F2-111D7B13ECED}" srcOrd="3" destOrd="0" presId="urn:microsoft.com/office/officeart/2018/5/layout/IconLeafLabelList"/>
    <dgm:cxn modelId="{8A2DCF1E-4E06-4424-AA2E-B74ACB475E11}" type="presParOf" srcId="{D2FA40C6-C0ED-46A3-92CE-B081053B2BA8}" destId="{59EC7549-F063-437F-8388-459A5C769816}" srcOrd="4" destOrd="0" presId="urn:microsoft.com/office/officeart/2018/5/layout/IconLeafLabelList"/>
    <dgm:cxn modelId="{9F0E93DA-CF03-4DEE-B53D-F38603507FC7}" type="presParOf" srcId="{59EC7549-F063-437F-8388-459A5C769816}" destId="{81253FDF-02A1-40D1-89CA-3EA7AF168FD7}" srcOrd="0" destOrd="0" presId="urn:microsoft.com/office/officeart/2018/5/layout/IconLeafLabelList"/>
    <dgm:cxn modelId="{4D35F28B-EF19-4A81-863F-ABB1FD8C2333}" type="presParOf" srcId="{59EC7549-F063-437F-8388-459A5C769816}" destId="{8156E8E0-9CDC-4EAB-A61D-AF474D6D9368}" srcOrd="1" destOrd="0" presId="urn:microsoft.com/office/officeart/2018/5/layout/IconLeafLabelList"/>
    <dgm:cxn modelId="{6D4CD298-2BC6-42A7-91B3-33BBA4EB1AE7}" type="presParOf" srcId="{59EC7549-F063-437F-8388-459A5C769816}" destId="{CF8829A0-3E8F-471E-B721-0E359AF6C976}" srcOrd="2" destOrd="0" presId="urn:microsoft.com/office/officeart/2018/5/layout/IconLeafLabelList"/>
    <dgm:cxn modelId="{F6EAE01F-088E-445D-B1CC-B67F9FD8C8D6}" type="presParOf" srcId="{59EC7549-F063-437F-8388-459A5C769816}" destId="{2DEB68D9-2D2A-405A-A95A-F123B81445D3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2EDD9-C89F-49C9-AE4A-D6196B4CA219}">
      <dsp:nvSpPr>
        <dsp:cNvPr id="0" name=""/>
        <dsp:cNvSpPr/>
      </dsp:nvSpPr>
      <dsp:spPr>
        <a:xfrm>
          <a:off x="638099" y="86251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F6CE53-2172-43E4-BC33-3C48272DDCF0}">
      <dsp:nvSpPr>
        <dsp:cNvPr id="0" name=""/>
        <dsp:cNvSpPr/>
      </dsp:nvSpPr>
      <dsp:spPr>
        <a:xfrm>
          <a:off x="1003724" y="1228135"/>
          <a:ext cx="984375" cy="9843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757675-DFB6-4B33-9701-161572571D2B}">
      <dsp:nvSpPr>
        <dsp:cNvPr id="0" name=""/>
        <dsp:cNvSpPr/>
      </dsp:nvSpPr>
      <dsp:spPr>
        <a:xfrm>
          <a:off x="89662" y="2903937"/>
          <a:ext cx="2812500" cy="11371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ru-RU" sz="2400" kern="1200" noProof="1"/>
            <a:t>Структура рынка</a:t>
          </a:r>
        </a:p>
      </dsp:txBody>
      <dsp:txXfrm>
        <a:off x="89662" y="2903937"/>
        <a:ext cx="2812500" cy="1137146"/>
      </dsp:txXfrm>
    </dsp:sp>
    <dsp:sp modelId="{0E81F59E-BE24-4A43-8B4D-78AE486DB35A}">
      <dsp:nvSpPr>
        <dsp:cNvPr id="0" name=""/>
        <dsp:cNvSpPr/>
      </dsp:nvSpPr>
      <dsp:spPr>
        <a:xfrm>
          <a:off x="3942787" y="86251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C18185-40AF-48A2-8685-C39F432C8E80}">
      <dsp:nvSpPr>
        <dsp:cNvPr id="0" name=""/>
        <dsp:cNvSpPr/>
      </dsp:nvSpPr>
      <dsp:spPr>
        <a:xfrm>
          <a:off x="4308412" y="1228135"/>
          <a:ext cx="984375" cy="9843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D40C66-A0B4-4978-9941-A79D4CBD111B}">
      <dsp:nvSpPr>
        <dsp:cNvPr id="0" name=""/>
        <dsp:cNvSpPr/>
      </dsp:nvSpPr>
      <dsp:spPr>
        <a:xfrm>
          <a:off x="3394350" y="2903937"/>
          <a:ext cx="2812500" cy="11371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ru-RU" sz="2400" kern="1200" noProof="1"/>
            <a:t>Совершенная и несовершенная конкуренция</a:t>
          </a:r>
        </a:p>
      </dsp:txBody>
      <dsp:txXfrm>
        <a:off x="3394350" y="2903937"/>
        <a:ext cx="2812500" cy="1137146"/>
      </dsp:txXfrm>
    </dsp:sp>
    <dsp:sp modelId="{81253FDF-02A1-40D1-89CA-3EA7AF168FD7}">
      <dsp:nvSpPr>
        <dsp:cNvPr id="0" name=""/>
        <dsp:cNvSpPr/>
      </dsp:nvSpPr>
      <dsp:spPr>
        <a:xfrm>
          <a:off x="7247475" y="86251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56E8E0-9CDC-4EAB-A61D-AF474D6D9368}">
      <dsp:nvSpPr>
        <dsp:cNvPr id="0" name=""/>
        <dsp:cNvSpPr/>
      </dsp:nvSpPr>
      <dsp:spPr>
        <a:xfrm>
          <a:off x="7613100" y="1228135"/>
          <a:ext cx="984375" cy="9843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B68D9-2D2A-405A-A95A-F123B81445D3}">
      <dsp:nvSpPr>
        <dsp:cNvPr id="0" name=""/>
        <dsp:cNvSpPr/>
      </dsp:nvSpPr>
      <dsp:spPr>
        <a:xfrm>
          <a:off x="6699037" y="2903937"/>
          <a:ext cx="2812500" cy="11371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ru-RU" sz="2400" kern="1200" noProof="1"/>
            <a:t>Правило максимизации прибыли</a:t>
          </a:r>
        </a:p>
      </dsp:txBody>
      <dsp:txXfrm>
        <a:off x="6699037" y="2903937"/>
        <a:ext cx="2812500" cy="11371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Список значков в форме листа с подписями"/>
  <dgm:desc val="Используется для отображения непоследовательных или сгруппированных блоков данных, сопровождаемых соответствующими визуальными элементами. Рекомендуется использовать значки или небольшие изображения с краткими текстовыми подписями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D17DA11-C303-4A04-9AF2-EF24B1E87EB5}" type="datetime1">
              <a:rPr lang="ru-RU" noProof="1" smtClean="0"/>
              <a:t>08.05.2025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g>
</file>

<file path=ppt/media/image10.png>
</file>

<file path=ppt/media/image11.jpeg>
</file>

<file path=ppt/media/image12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1DCCDE4-FD8A-43B2-8197-BFE9DD7FC968}" type="datetime1">
              <a:rPr lang="ru-RU" noProof="1" smtClean="0"/>
              <a:t>08.05.2025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ru-RU" noProof="1" dirty="0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ru-RU" noProof="1" dirty="0" smtClean="0"/>
              <a:t>2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939245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 достоинствам совершенной конкуренции можно отнести: </a:t>
            </a:r>
          </a:p>
          <a:p>
            <a:pPr marL="171450" indent="-171450">
              <a:buFontTx/>
              <a:buChar char="-"/>
            </a:pPr>
            <a:r>
              <a:rPr lang="ru-RU" dirty="0"/>
              <a:t>- производство осуществляется в технологическом отношении более эффективно; </a:t>
            </a:r>
          </a:p>
          <a:p>
            <a:pPr marL="171450" indent="-171450">
              <a:buFontTx/>
              <a:buChar char="-"/>
            </a:pPr>
            <a:r>
              <a:rPr lang="ru-RU" dirty="0"/>
              <a:t>- распределение ресурсов происходит в оптимальном режиме; </a:t>
            </a:r>
          </a:p>
          <a:p>
            <a:pPr marL="171450" indent="-171450">
              <a:buFontTx/>
              <a:buChar char="-"/>
            </a:pPr>
            <a:r>
              <a:rPr lang="ru-RU" dirty="0"/>
              <a:t>- безубыточность и устойчивость предприятий. </a:t>
            </a:r>
          </a:p>
          <a:p>
            <a:pPr marL="0" indent="0">
              <a:buFontTx/>
              <a:buNone/>
            </a:pPr>
            <a:r>
              <a:rPr lang="ru-RU" dirty="0"/>
              <a:t>Эти признаки не характерны ни для одного из типов несовершенной конкуренции.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733D7A2-C585-48BF-BF8C-C21FDC051F77}" type="slidenum">
              <a:rPr lang="ru-RU" noProof="1" smtClean="0"/>
              <a:t>5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6455271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### Монополия</a:t>
            </a:r>
          </a:p>
          <a:p>
            <a:pPr marL="228600" indent="-228600">
              <a:buFont typeface="+mj-lt"/>
              <a:buAutoNum type="arabicPeriod"/>
            </a:pPr>
            <a:r>
              <a:rPr lang="ru-RU" dirty="0"/>
              <a:t>Единственный продавец: На рынке присутствует только одна фирма, которая контролирует предложение продукта.</a:t>
            </a:r>
          </a:p>
          <a:p>
            <a:pPr marL="228600" indent="-228600">
              <a:buFont typeface="+mj-lt"/>
              <a:buAutoNum type="arabicPeriod"/>
            </a:pPr>
            <a:r>
              <a:rPr lang="ru-RU" dirty="0"/>
              <a:t>Высокие барьеры для входа: Новые фирмы не могут легко войти на рынок из-за высоких барьеров, таких как патенты, лицензии или экономические преимущества.</a:t>
            </a:r>
          </a:p>
          <a:p>
            <a:pPr marL="228600" indent="-228600">
              <a:buFont typeface="+mj-lt"/>
              <a:buAutoNum type="arabicPeriod"/>
            </a:pPr>
            <a:r>
              <a:rPr lang="ru-RU" dirty="0"/>
              <a:t>Ценообразование: Монополист может устанавливать цены выше предельных издержек, </a:t>
            </a:r>
            <a:r>
              <a:rPr lang="ru-RU" dirty="0" err="1"/>
              <a:t>максимизируя</a:t>
            </a:r>
            <a:r>
              <a:rPr lang="ru-RU" dirty="0"/>
              <a:t> свою прибыль.</a:t>
            </a:r>
          </a:p>
          <a:p>
            <a:pPr marL="228600" indent="-228600">
              <a:buFont typeface="+mj-lt"/>
              <a:buAutoNum type="arabicPeriod"/>
            </a:pPr>
            <a:r>
              <a:rPr lang="ru-RU" dirty="0"/>
              <a:t>Уникальный продукт: Продукт монополиста не имеет близких заменителей.</a:t>
            </a:r>
          </a:p>
          <a:p>
            <a:pPr marL="228600" indent="-228600">
              <a:buFont typeface="+mj-lt"/>
              <a:buAutoNum type="arabicPeriod"/>
            </a:pPr>
            <a:endParaRPr lang="ru-RU" dirty="0"/>
          </a:p>
          <a:p>
            <a:pPr marL="0" indent="0">
              <a:buFont typeface="+mj-lt"/>
              <a:buNone/>
            </a:pPr>
            <a:r>
              <a:rPr lang="ru-RU" dirty="0"/>
              <a:t>### Олигополия</a:t>
            </a:r>
          </a:p>
          <a:p>
            <a:pPr marL="228600" indent="-228600">
              <a:buFont typeface="+mj-lt"/>
              <a:buAutoNum type="arabicPeriod"/>
            </a:pPr>
            <a:r>
              <a:rPr lang="ru-RU" dirty="0"/>
              <a:t>Несколько крупных фирм: Рынок контролируется небольшим числом крупных фирм.</a:t>
            </a:r>
          </a:p>
          <a:p>
            <a:pPr marL="228600" indent="-228600">
              <a:buFont typeface="+mj-lt"/>
              <a:buAutoNum type="arabicPeriod"/>
            </a:pPr>
            <a:r>
              <a:rPr lang="ru-RU" dirty="0"/>
              <a:t>Взаимозависимость: Действия одной фирмы могут существенно влиять на другие фирмы, что требует учета стратегического взаимодействия.</a:t>
            </a:r>
          </a:p>
          <a:p>
            <a:pPr marL="228600" indent="-228600">
              <a:buFont typeface="+mj-lt"/>
              <a:buAutoNum type="arabicPeriod"/>
            </a:pPr>
            <a:r>
              <a:rPr lang="ru-RU" dirty="0"/>
              <a:t>Барьеры для входа: Высокие барьеры для новых фирм, такие как значительные капитальные вложения или технологические преимущества.</a:t>
            </a:r>
          </a:p>
          <a:p>
            <a:pPr marL="228600" indent="-228600">
              <a:buFont typeface="+mj-lt"/>
              <a:buAutoNum type="arabicPeriod"/>
            </a:pPr>
            <a:r>
              <a:rPr lang="ru-RU" dirty="0"/>
              <a:t>Ценообразование: Фирмы могут координировать свои действия (например, через картели) или конкурировать по ценам и неценовым методам.</a:t>
            </a:r>
          </a:p>
          <a:p>
            <a:pPr marL="228600" indent="-228600">
              <a:buFont typeface="+mj-lt"/>
              <a:buAutoNum type="arabicPeriod"/>
            </a:pPr>
            <a:endParaRPr lang="ru-RU" dirty="0"/>
          </a:p>
          <a:p>
            <a:pPr marL="0" indent="0">
              <a:buFont typeface="+mj-lt"/>
              <a:buNone/>
            </a:pPr>
            <a:r>
              <a:rPr lang="ru-RU" dirty="0"/>
              <a:t>### Монополистическая конкуренция</a:t>
            </a:r>
          </a:p>
          <a:p>
            <a:pPr marL="228600" indent="-228600">
              <a:buFont typeface="+mj-lt"/>
              <a:buAutoNum type="arabicPeriod"/>
            </a:pPr>
            <a:r>
              <a:rPr lang="ru-RU" dirty="0"/>
              <a:t>Множество фирм: На рынке присутствует большое количество фирм, но каждая из них имеет некоторую рыночную власть.</a:t>
            </a:r>
          </a:p>
          <a:p>
            <a:pPr marL="228600" indent="-228600">
              <a:buFont typeface="+mj-lt"/>
              <a:buAutoNum type="arabicPeriod"/>
            </a:pPr>
            <a:r>
              <a:rPr lang="ru-RU" dirty="0"/>
              <a:t>Дифференциация продукции: Продукты фирм различаются по качеству, бренду или другим характеристикам.</a:t>
            </a:r>
          </a:p>
          <a:p>
            <a:pPr marL="228600" indent="-228600">
              <a:buFont typeface="+mj-lt"/>
              <a:buAutoNum type="arabicPeriod"/>
            </a:pPr>
            <a:r>
              <a:rPr lang="ru-RU" dirty="0"/>
              <a:t>Свободный вход и выход: Фирмы могут легко войти на рынок или покинуть его.</a:t>
            </a:r>
          </a:p>
          <a:p>
            <a:pPr marL="228600" indent="-228600">
              <a:buFont typeface="+mj-lt"/>
              <a:buAutoNum type="arabicPeriod"/>
            </a:pPr>
            <a:r>
              <a:rPr lang="ru-RU" dirty="0"/>
              <a:t>Ценообразование: Фирмы имеют определенную свободу в установлении цен, но конкуренция ограничивает их возможности.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733D7A2-C585-48BF-BF8C-C21FDC051F77}" type="slidenum">
              <a:rPr lang="ru-RU" noProof="1" smtClean="0"/>
              <a:t>7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691133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Лидерство в ценах – ведущая компания назначает свои цены, а остальные следуют им. </a:t>
            </a:r>
          </a:p>
          <a:p>
            <a:r>
              <a:rPr lang="ru-RU" dirty="0"/>
              <a:t>Тайный сговор – соглашение между несколькими крупными компаниями об установлении фиксированных цен. </a:t>
            </a:r>
          </a:p>
          <a:p>
            <a:r>
              <a:rPr lang="ru-RU" dirty="0"/>
              <a:t>Ценовая дискриминация – один и тот же товар продается разным покупателям по разным ценам. </a:t>
            </a:r>
          </a:p>
          <a:p>
            <a:endParaRPr lang="ru-RU" dirty="0"/>
          </a:p>
          <a:p>
            <a:r>
              <a:rPr lang="ru-RU" dirty="0"/>
              <a:t>Условия осуществления ценовой дискриминации:</a:t>
            </a:r>
          </a:p>
          <a:p>
            <a:pPr marL="171450" indent="-171450">
              <a:buFontTx/>
              <a:buChar char="-"/>
            </a:pPr>
            <a:r>
              <a:rPr lang="ru-RU" dirty="0"/>
              <a:t>Обладание некоторой степенью монопольной власти, </a:t>
            </a:r>
          </a:p>
          <a:p>
            <a:pPr marL="171450" indent="-171450">
              <a:buFontTx/>
              <a:buChar char="-"/>
            </a:pPr>
            <a:r>
              <a:rPr lang="ru-RU" dirty="0"/>
              <a:t>Выделение разных групп покупателей по эластичности спроса, </a:t>
            </a:r>
          </a:p>
          <a:p>
            <a:pPr marL="171450" indent="-171450">
              <a:buFontTx/>
              <a:buChar char="-"/>
            </a:pPr>
            <a:r>
              <a:rPr lang="ru-RU" dirty="0"/>
              <a:t>Невозможность перепродать товары или услуги. </a:t>
            </a:r>
          </a:p>
          <a:p>
            <a:endParaRPr lang="ru-RU" dirty="0"/>
          </a:p>
          <a:p>
            <a:r>
              <a:rPr lang="ru-RU" dirty="0"/>
              <a:t>Последствия ценовой дискриминации:</a:t>
            </a:r>
          </a:p>
          <a:p>
            <a:pPr marL="171450" indent="-171450">
              <a:buFontTx/>
              <a:buChar char="-"/>
            </a:pPr>
            <a:r>
              <a:rPr lang="ru-RU" dirty="0"/>
              <a:t>Продавец получает больше прибыли, </a:t>
            </a:r>
          </a:p>
          <a:p>
            <a:pPr marL="171450" indent="-171450">
              <a:buFontTx/>
              <a:buChar char="-"/>
            </a:pPr>
            <a:r>
              <a:rPr lang="ru-RU" dirty="0"/>
              <a:t>Производится больший объем продукции. 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733D7A2-C585-48BF-BF8C-C21FDC051F77}" type="slidenum">
              <a:rPr lang="ru-RU" noProof="1" smtClean="0"/>
              <a:t>9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2101990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1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4D3DB482-F95D-48D6-B851-CB0BBBBB19A9}" type="datetime1">
              <a:rPr lang="ru-RU" noProof="1" smtClean="0"/>
              <a:t>08.05.2025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grpSp>
        <p:nvGrpSpPr>
          <p:cNvPr id="7" name="Группа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Полилиния 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Полилиния 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BCDC9F1-268A-4091-BAC6-2494ACC909FC}" type="datetime1">
              <a:rPr lang="ru-RU" noProof="1" smtClean="0"/>
              <a:t>08.05.2025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9B3565-1F76-420A-B78B-C2C9097FF6FB}" type="datetime1">
              <a:rPr lang="ru-RU" noProof="1" smtClean="0"/>
              <a:t>08.05.2025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94D125-5C3A-41D5-90C4-866B6664178E}" type="datetime1">
              <a:rPr lang="ru-RU" noProof="1" smtClean="0"/>
              <a:t>08.05.2025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C327E36-CB2D-4A1C-8C2B-9983D24B7C7D}" type="datetime1">
              <a:rPr lang="ru-RU" noProof="1" smtClean="0"/>
              <a:t>08.05.2025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7" name="Полилиния 6" title="Отметки-уголки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088400-CDC8-4849-A72E-926264E26C00}" type="datetime1">
              <a:rPr lang="ru-RU" noProof="1" smtClean="0"/>
              <a:t>08.05.2025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49CBAE-AF0A-42A3-BDB4-1438573F8ABA}" type="datetime1">
              <a:rPr lang="ru-RU" noProof="1" smtClean="0"/>
              <a:t>08.05.2025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B284DF-F3AE-4C6D-B27A-5F5A94BB17DE}" type="datetime1">
              <a:rPr lang="ru-RU" noProof="1" smtClean="0"/>
              <a:t>08.05.2025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CE0A4B-A8AC-45B6-9A53-81E2E3636ED8}" type="datetime1">
              <a:rPr lang="ru-RU" noProof="1" smtClean="0"/>
              <a:t>08.05.2025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 title="Фоновая фигура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CE424DF1-A180-4FEF-B716-7D70235CFA39}" type="datetime1">
              <a:rPr lang="ru-RU" noProof="1" smtClean="0"/>
              <a:t>08.05.2025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9" name="Прямоугольник 8" title="Разделительная линия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 7" title="Фоновая фигура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Рисунок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055A7CB3-46D4-4B4A-A661-60E13D0BC640}" type="datetime1">
              <a:rPr lang="ru-RU" noProof="1" smtClean="0"/>
              <a:t>08.05.2025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9" name="Прямоугольник 8" title="Разделительная линия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48AAA74-EBDF-4065-BA01-EAD1E46D84DC}" type="datetime1">
              <a:rPr lang="ru-RU" noProof="1" smtClean="0"/>
              <a:t>08.05.2025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9" name="Прямоугольник 8" title="Боковая панель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8.png"/><Relationship Id="rId7" Type="http://schemas.microsoft.com/office/2007/relationships/hdphoto" Target="../media/hdphoto1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Полилиния: фигура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48" name="Прямоугольник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pic>
        <p:nvPicPr>
          <p:cNvPr id="23" name="Рисунок 22" descr="очень крупный план графика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0F038FF-927E-4997-8191-2E699377AFBF}"/>
              </a:ext>
            </a:extLst>
          </p:cNvPr>
          <p:cNvSpPr/>
          <p:nvPr/>
        </p:nvSpPr>
        <p:spPr>
          <a:xfrm>
            <a:off x="5968701" y="3006550"/>
            <a:ext cx="5777211" cy="2888773"/>
          </a:xfrm>
          <a:prstGeom prst="rect">
            <a:avLst/>
          </a:prstGeom>
          <a:solidFill>
            <a:srgbClr val="302F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68721" y="3117502"/>
            <a:ext cx="5777192" cy="2548400"/>
          </a:xfrm>
        </p:spPr>
        <p:txBody>
          <a:bodyPr rtlCol="0">
            <a:normAutofit fontScale="90000"/>
          </a:bodyPr>
          <a:lstStyle/>
          <a:p>
            <a:pPr algn="l"/>
            <a:r>
              <a:rPr lang="ru-RU" sz="3200" noProof="1">
                <a:solidFill>
                  <a:srgbClr val="FFFFFF"/>
                </a:solidFill>
              </a:rPr>
              <a:t>Характеристика рынков совершенной и несовершенной конкуренции</a:t>
            </a:r>
            <a:br>
              <a:rPr lang="ru-RU" sz="3200" noProof="1">
                <a:solidFill>
                  <a:srgbClr val="FFFFFF"/>
                </a:solidFill>
              </a:rPr>
            </a:br>
            <a:r>
              <a:rPr lang="ru-RU" sz="3200" noProof="1">
                <a:solidFill>
                  <a:srgbClr val="FFFFFF"/>
                </a:solidFill>
              </a:rPr>
              <a:t>Правило максимизации прибыли на конкурентных рынках</a:t>
            </a:r>
          </a:p>
        </p:txBody>
      </p:sp>
      <p:sp>
        <p:nvSpPr>
          <p:cNvPr id="5" name="Фигура, имеющая форму буквы L 4">
            <a:extLst>
              <a:ext uri="{FF2B5EF4-FFF2-40B4-BE49-F238E27FC236}">
                <a16:creationId xmlns:a16="http://schemas.microsoft.com/office/drawing/2014/main" id="{65BF8FAC-2887-462D-9875-62564AFE9CF9}"/>
              </a:ext>
            </a:extLst>
          </p:cNvPr>
          <p:cNvSpPr/>
          <p:nvPr/>
        </p:nvSpPr>
        <p:spPr>
          <a:xfrm rot="5400000">
            <a:off x="5513127" y="2619936"/>
            <a:ext cx="2641632" cy="2622620"/>
          </a:xfrm>
          <a:prstGeom prst="corner">
            <a:avLst>
              <a:gd name="adj1" fmla="val 11303"/>
              <a:gd name="adj2" fmla="val 10920"/>
            </a:avLst>
          </a:prstGeom>
          <a:solidFill>
            <a:schemeClr val="bg1">
              <a:lumMod val="9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DBA33976-FFCA-44DC-AED6-77B268B9B87B}"/>
              </a:ext>
            </a:extLst>
          </p:cNvPr>
          <p:cNvSpPr/>
          <p:nvPr/>
        </p:nvSpPr>
        <p:spPr>
          <a:xfrm>
            <a:off x="6531429" y="6017977"/>
            <a:ext cx="5214483" cy="562055"/>
          </a:xfrm>
          <a:prstGeom prst="rect">
            <a:avLst/>
          </a:prstGeom>
          <a:solidFill>
            <a:srgbClr val="302F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1390" y="6048171"/>
            <a:ext cx="5214483" cy="531866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ru-RU" sz="1800" noProof="1">
                <a:solidFill>
                  <a:srgbClr val="FFFFFF"/>
                </a:solidFill>
              </a:rPr>
              <a:t>Подготовили студенты ИБ-21 Иванов и Петров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7CDC967D-80B7-4346-8A43-78DD119EFEE5}"/>
              </a:ext>
            </a:extLst>
          </p:cNvPr>
          <p:cNvSpPr txBox="1">
            <a:spLocks/>
          </p:cNvSpPr>
          <p:nvPr/>
        </p:nvSpPr>
        <p:spPr>
          <a:xfrm>
            <a:off x="1659935" y="330156"/>
            <a:ext cx="9584524" cy="14859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/>
              <a:t>Запомните, а то забудете!</a:t>
            </a: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7E205CD1-D962-4B0E-A4DE-478BB7EDF09C}"/>
              </a:ext>
            </a:extLst>
          </p:cNvPr>
          <p:cNvSpPr txBox="1">
            <a:spLocks/>
          </p:cNvSpPr>
          <p:nvPr/>
        </p:nvSpPr>
        <p:spPr>
          <a:xfrm>
            <a:off x="1659935" y="3048000"/>
            <a:ext cx="9584524" cy="14859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6600" dirty="0"/>
              <a:t>Спасибо за внимание!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0AA17CA-79A4-43DD-A142-2ED10B483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935" y="1284791"/>
            <a:ext cx="9584524" cy="524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36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pPr rtl="0"/>
            <a:r>
              <a:rPr lang="ru-RU" noProof="1"/>
              <a:t>План доклада</a:t>
            </a:r>
          </a:p>
        </p:txBody>
      </p:sp>
      <p:graphicFrame>
        <p:nvGraphicFramePr>
          <p:cNvPr id="5" name="Объект 2" descr="Значок графического элемента SmartArt">
            <a:extLst>
              <a:ext uri="{FF2B5EF4-FFF2-40B4-BE49-F238E27FC236}">
                <a16:creationId xmlns:a16="http://schemas.microsoft.com/office/drawing/2014/main" id="{E04C5C5B-F932-40FC-AD54-EE8AB0C58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1656233"/>
              </p:ext>
            </p:extLst>
          </p:nvPr>
        </p:nvGraphicFramePr>
        <p:xfrm>
          <a:off x="1371600" y="1587640"/>
          <a:ext cx="9601200" cy="49035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831605-BCEA-4A4E-AFAA-14714A8D1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8853" y="364880"/>
            <a:ext cx="6586694" cy="1485900"/>
          </a:xfrm>
        </p:spPr>
        <p:txBody>
          <a:bodyPr/>
          <a:lstStyle/>
          <a:p>
            <a:r>
              <a:rPr lang="ru-RU" dirty="0"/>
              <a:t>Структура рынка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1C6365D-D303-4A92-9A7A-158CFB173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5999"/>
            <a:ext cx="9601200" cy="35721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dirty="0"/>
              <a:t>Немного терминологии:</a:t>
            </a:r>
          </a:p>
          <a:p>
            <a:r>
              <a:rPr lang="ru-RU" sz="3200" b="1" i="1" dirty="0"/>
              <a:t>Конкуренция</a:t>
            </a:r>
            <a:r>
              <a:rPr lang="ru-RU" sz="3200" dirty="0"/>
              <a:t> – это соперничество между субъектами рыночного хозяйства за лучшие условия доступа к факторам производства, реализации товаров в целях получения дополнительной прибыли</a:t>
            </a: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E8F7B9E0-6B37-4CBF-803E-6B29B61F9F9E}"/>
              </a:ext>
            </a:extLst>
          </p:cNvPr>
          <p:cNvGrpSpPr/>
          <p:nvPr/>
        </p:nvGrpSpPr>
        <p:grpSpPr>
          <a:xfrm>
            <a:off x="947541" y="250018"/>
            <a:ext cx="1715625" cy="1715625"/>
            <a:chOff x="5238187" y="2571187"/>
            <a:chExt cx="1715625" cy="1715625"/>
          </a:xfrm>
        </p:grpSpPr>
        <p:sp>
          <p:nvSpPr>
            <p:cNvPr id="6" name="Прямоугольник: скругленные противолежащие углы 5">
              <a:extLst>
                <a:ext uri="{FF2B5EF4-FFF2-40B4-BE49-F238E27FC236}">
                  <a16:creationId xmlns:a16="http://schemas.microsoft.com/office/drawing/2014/main" id="{6083E12E-2CF4-45EE-A6BD-534E4DC4EC3A}"/>
                </a:ext>
              </a:extLst>
            </p:cNvPr>
            <p:cNvSpPr/>
            <p:nvPr/>
          </p:nvSpPr>
          <p:spPr>
            <a:xfrm>
              <a:off x="5238187" y="2571187"/>
              <a:ext cx="1715625" cy="1715625"/>
            </a:xfrm>
            <a:prstGeom prst="round2DiagRect">
              <a:avLst>
                <a:gd name="adj1" fmla="val 29727"/>
                <a:gd name="adj2" fmla="val 0"/>
              </a:avLst>
            </a:prstGeom>
            <a:solidFill>
              <a:schemeClr val="accent5"/>
            </a:solidFill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7" name="Прямоугольник 6" descr="Pie chart">
              <a:extLst>
                <a:ext uri="{FF2B5EF4-FFF2-40B4-BE49-F238E27FC236}">
                  <a16:creationId xmlns:a16="http://schemas.microsoft.com/office/drawing/2014/main" id="{DEF8F11D-3EC3-4E4F-B190-1A40DA34183A}"/>
                </a:ext>
              </a:extLst>
            </p:cNvPr>
            <p:cNvSpPr/>
            <p:nvPr/>
          </p:nvSpPr>
          <p:spPr>
            <a:xfrm>
              <a:off x="5603812" y="2936812"/>
              <a:ext cx="984375" cy="984375"/>
            </a:xfrm>
            <a:prstGeom prst="rect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160744728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831605-BCEA-4A4E-AFAA-14714A8D1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8852" y="364880"/>
            <a:ext cx="7531239" cy="1485900"/>
          </a:xfrm>
        </p:spPr>
        <p:txBody>
          <a:bodyPr>
            <a:normAutofit/>
          </a:bodyPr>
          <a:lstStyle/>
          <a:p>
            <a:r>
              <a:rPr lang="ru-RU" dirty="0"/>
              <a:t>Совершенная и несовершенная конкуренция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1C6365D-D303-4A92-9A7A-158CFB173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7793" y="5416061"/>
            <a:ext cx="2856246" cy="1165608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Современная модель рынка</a:t>
            </a:r>
          </a:p>
        </p:txBody>
      </p:sp>
      <p:sp>
        <p:nvSpPr>
          <p:cNvPr id="6" name="Прямоугольник: скругленные противолежащие углы 5">
            <a:extLst>
              <a:ext uri="{FF2B5EF4-FFF2-40B4-BE49-F238E27FC236}">
                <a16:creationId xmlns:a16="http://schemas.microsoft.com/office/drawing/2014/main" id="{6083E12E-2CF4-45EE-A6BD-534E4DC4EC3A}"/>
              </a:ext>
            </a:extLst>
          </p:cNvPr>
          <p:cNvSpPr/>
          <p:nvPr/>
        </p:nvSpPr>
        <p:spPr>
          <a:xfrm>
            <a:off x="947541" y="250018"/>
            <a:ext cx="1715625" cy="1715625"/>
          </a:xfrm>
          <a:prstGeom prst="round2DiagRect">
            <a:avLst>
              <a:gd name="adj1" fmla="val 29727"/>
              <a:gd name="adj2" fmla="val 0"/>
            </a:avLst>
          </a:prstGeom>
          <a:solidFill>
            <a:schemeClr val="accent5"/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12" name="Прямоугольник: скругленные противолежащие углы 11">
            <a:extLst>
              <a:ext uri="{FF2B5EF4-FFF2-40B4-BE49-F238E27FC236}">
                <a16:creationId xmlns:a16="http://schemas.microsoft.com/office/drawing/2014/main" id="{55ACDC7D-80FD-4F5B-9314-30DB594E7DE1}"/>
              </a:ext>
            </a:extLst>
          </p:cNvPr>
          <p:cNvSpPr/>
          <p:nvPr/>
        </p:nvSpPr>
        <p:spPr>
          <a:xfrm>
            <a:off x="7717793" y="4250453"/>
            <a:ext cx="2856246" cy="1165608"/>
          </a:xfrm>
          <a:prstGeom prst="round2DiagRect">
            <a:avLst>
              <a:gd name="adj1" fmla="val 29727"/>
              <a:gd name="adj2" fmla="val 0"/>
            </a:avLst>
          </a:prstGeom>
          <a:solidFill>
            <a:schemeClr val="accent5"/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  <p:txBody>
          <a:bodyPr/>
          <a:lstStyle/>
          <a:p>
            <a:pPr algn="ctr"/>
            <a:r>
              <a:rPr lang="ru-RU" sz="2400" dirty="0"/>
              <a:t>Несовершенная конкуренция</a:t>
            </a:r>
          </a:p>
        </p:txBody>
      </p:sp>
      <p:sp>
        <p:nvSpPr>
          <p:cNvPr id="13" name="Прямоугольник: скругленные противолежащие углы 12">
            <a:extLst>
              <a:ext uri="{FF2B5EF4-FFF2-40B4-BE49-F238E27FC236}">
                <a16:creationId xmlns:a16="http://schemas.microsoft.com/office/drawing/2014/main" id="{193AAF63-8CA0-4F01-A383-6085D4F9D7F9}"/>
              </a:ext>
            </a:extLst>
          </p:cNvPr>
          <p:cNvSpPr/>
          <p:nvPr/>
        </p:nvSpPr>
        <p:spPr>
          <a:xfrm flipH="1">
            <a:off x="2297541" y="4250453"/>
            <a:ext cx="2856246" cy="1165608"/>
          </a:xfrm>
          <a:prstGeom prst="round2DiagRect">
            <a:avLst>
              <a:gd name="adj1" fmla="val 29727"/>
              <a:gd name="adj2" fmla="val 0"/>
            </a:avLst>
          </a:prstGeom>
          <a:solidFill>
            <a:schemeClr val="accent5"/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  <p:txBody>
          <a:bodyPr/>
          <a:lstStyle/>
          <a:p>
            <a:pPr algn="ctr"/>
            <a:r>
              <a:rPr lang="ru-RU" sz="2400" dirty="0"/>
              <a:t>Совершенная конкуренция</a:t>
            </a:r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9B42D228-8D35-4351-944F-91EB209269D7}"/>
              </a:ext>
            </a:extLst>
          </p:cNvPr>
          <p:cNvSpPr/>
          <p:nvPr/>
        </p:nvSpPr>
        <p:spPr>
          <a:xfrm>
            <a:off x="4727749" y="2321162"/>
            <a:ext cx="3339403" cy="1165608"/>
          </a:xfrm>
          <a:prstGeom prst="roundRect">
            <a:avLst>
              <a:gd name="adj" fmla="val 29598"/>
            </a:avLst>
          </a:prstGeom>
          <a:solidFill>
            <a:srgbClr val="77A2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chemeClr val="tx1"/>
                </a:solidFill>
              </a:rPr>
              <a:t>ФОРМЫ КОНКУРЕНЦИИ</a:t>
            </a:r>
          </a:p>
        </p:txBody>
      </p:sp>
      <p:sp>
        <p:nvSpPr>
          <p:cNvPr id="5" name="Стрелка: изогнутая 4">
            <a:extLst>
              <a:ext uri="{FF2B5EF4-FFF2-40B4-BE49-F238E27FC236}">
                <a16:creationId xmlns:a16="http://schemas.microsoft.com/office/drawing/2014/main" id="{E6168DBC-229C-4BBB-8977-9EDD76C97B55}"/>
              </a:ext>
            </a:extLst>
          </p:cNvPr>
          <p:cNvSpPr/>
          <p:nvPr/>
        </p:nvSpPr>
        <p:spPr>
          <a:xfrm rot="5400000">
            <a:off x="8133929" y="2696513"/>
            <a:ext cx="1485902" cy="1619461"/>
          </a:xfrm>
          <a:prstGeom prst="bentArrow">
            <a:avLst>
              <a:gd name="adj1" fmla="val 15659"/>
              <a:gd name="adj2" fmla="val 19251"/>
              <a:gd name="adj3" fmla="val 25000"/>
              <a:gd name="adj4" fmla="val 43750"/>
            </a:avLst>
          </a:prstGeom>
          <a:solidFill>
            <a:srgbClr val="77A2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4" name="Стрелка: изогнутая 13">
            <a:extLst>
              <a:ext uri="{FF2B5EF4-FFF2-40B4-BE49-F238E27FC236}">
                <a16:creationId xmlns:a16="http://schemas.microsoft.com/office/drawing/2014/main" id="{C8919DB7-A0B9-4BAA-B6EF-8ACD2E64CF9A}"/>
              </a:ext>
            </a:extLst>
          </p:cNvPr>
          <p:cNvSpPr/>
          <p:nvPr/>
        </p:nvSpPr>
        <p:spPr>
          <a:xfrm rot="16200000" flipH="1">
            <a:off x="3261316" y="2696511"/>
            <a:ext cx="1485903" cy="1619461"/>
          </a:xfrm>
          <a:prstGeom prst="bentArrow">
            <a:avLst>
              <a:gd name="adj1" fmla="val 15659"/>
              <a:gd name="adj2" fmla="val 19251"/>
              <a:gd name="adj3" fmla="val 25000"/>
              <a:gd name="adj4" fmla="val 43750"/>
            </a:avLst>
          </a:prstGeom>
          <a:solidFill>
            <a:srgbClr val="77A2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5" name="Объект 2">
            <a:extLst>
              <a:ext uri="{FF2B5EF4-FFF2-40B4-BE49-F238E27FC236}">
                <a16:creationId xmlns:a16="http://schemas.microsoft.com/office/drawing/2014/main" id="{0C8B1286-3914-47C4-9E69-D1EFAA29CCB7}"/>
              </a:ext>
            </a:extLst>
          </p:cNvPr>
          <p:cNvSpPr txBox="1">
            <a:spLocks/>
          </p:cNvSpPr>
          <p:nvPr/>
        </p:nvSpPr>
        <p:spPr>
          <a:xfrm>
            <a:off x="2297540" y="5416061"/>
            <a:ext cx="2856246" cy="11656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400" dirty="0"/>
              <a:t>Классическая модель рынка</a:t>
            </a:r>
          </a:p>
        </p:txBody>
      </p:sp>
      <p:sp>
        <p:nvSpPr>
          <p:cNvPr id="16" name="Прямоугольник 15" descr="Presentation with bar chart">
            <a:extLst>
              <a:ext uri="{FF2B5EF4-FFF2-40B4-BE49-F238E27FC236}">
                <a16:creationId xmlns:a16="http://schemas.microsoft.com/office/drawing/2014/main" id="{7E503D0D-8D4A-485D-B232-F544B4C1E9C4}"/>
              </a:ext>
            </a:extLst>
          </p:cNvPr>
          <p:cNvSpPr/>
          <p:nvPr/>
        </p:nvSpPr>
        <p:spPr>
          <a:xfrm>
            <a:off x="1313165" y="615642"/>
            <a:ext cx="984375" cy="984375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82398771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D75EB02-F78B-4513-8B3D-A397439F2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Число  фирм – очень  большое,   </a:t>
            </a:r>
          </a:p>
          <a:p>
            <a:r>
              <a:rPr lang="ru-RU" sz="2400" dirty="0"/>
              <a:t>Тип  продукта – однородный,   </a:t>
            </a:r>
          </a:p>
          <a:p>
            <a:r>
              <a:rPr lang="ru-RU" sz="2400" dirty="0"/>
              <a:t>Контроль  над  ценой – отсутствует,   </a:t>
            </a:r>
          </a:p>
          <a:p>
            <a:r>
              <a:rPr lang="ru-RU" sz="2400" dirty="0"/>
              <a:t>Условия  вступления  в  отрасль – препятствия  отсутствуют,   </a:t>
            </a:r>
          </a:p>
          <a:p>
            <a:r>
              <a:rPr lang="ru-RU" sz="2400" dirty="0"/>
              <a:t>Отсутствие внешний эффектов между фирмами</a:t>
            </a:r>
          </a:p>
          <a:p>
            <a:r>
              <a:rPr lang="ru-RU" sz="2400" dirty="0"/>
              <a:t>Совершенная информация у всех участников рынка</a:t>
            </a:r>
          </a:p>
        </p:txBody>
      </p:sp>
      <p:sp>
        <p:nvSpPr>
          <p:cNvPr id="4" name="Прямоугольник: скругленные противолежащие углы 3">
            <a:extLst>
              <a:ext uri="{FF2B5EF4-FFF2-40B4-BE49-F238E27FC236}">
                <a16:creationId xmlns:a16="http://schemas.microsoft.com/office/drawing/2014/main" id="{C4FC9949-9B11-4771-861C-2447E75F8087}"/>
              </a:ext>
            </a:extLst>
          </p:cNvPr>
          <p:cNvSpPr/>
          <p:nvPr/>
        </p:nvSpPr>
        <p:spPr>
          <a:xfrm>
            <a:off x="947541" y="250018"/>
            <a:ext cx="1715625" cy="1715625"/>
          </a:xfrm>
          <a:prstGeom prst="round2DiagRect">
            <a:avLst>
              <a:gd name="adj1" fmla="val 29727"/>
              <a:gd name="adj2" fmla="val 0"/>
            </a:avLst>
          </a:prstGeom>
          <a:solidFill>
            <a:schemeClr val="accent5"/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5" name="Прямоугольник 4" descr="Presentation with bar chart">
            <a:extLst>
              <a:ext uri="{FF2B5EF4-FFF2-40B4-BE49-F238E27FC236}">
                <a16:creationId xmlns:a16="http://schemas.microsoft.com/office/drawing/2014/main" id="{A58E84B9-07AE-4892-8365-A7A0A8A68729}"/>
              </a:ext>
            </a:extLst>
          </p:cNvPr>
          <p:cNvSpPr/>
          <p:nvPr/>
        </p:nvSpPr>
        <p:spPr>
          <a:xfrm>
            <a:off x="1313165" y="615642"/>
            <a:ext cx="984375" cy="984375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CFCBCD4-29BA-4775-A9E8-B6DAE98CA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8852" y="364880"/>
            <a:ext cx="7531239" cy="1485900"/>
          </a:xfrm>
        </p:spPr>
        <p:txBody>
          <a:bodyPr>
            <a:normAutofit/>
          </a:bodyPr>
          <a:lstStyle/>
          <a:p>
            <a:r>
              <a:rPr lang="ru-RU" dirty="0"/>
              <a:t>Характерные черты совершенной конкуренции</a:t>
            </a:r>
          </a:p>
        </p:txBody>
      </p:sp>
    </p:spTree>
    <p:extLst>
      <p:ext uri="{BB962C8B-B14F-4D97-AF65-F5344CB8AC3E}">
        <p14:creationId xmlns:p14="http://schemas.microsoft.com/office/powerpoint/2010/main" val="82202980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D75EB02-F78B-4513-8B3D-A397439F2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Число  фирм  в  отрасли – одна  или  несколько, </a:t>
            </a:r>
          </a:p>
          <a:p>
            <a:r>
              <a:rPr lang="ru-RU" sz="2400" dirty="0"/>
              <a:t>Вид  продукции – дифференцированный, </a:t>
            </a:r>
          </a:p>
          <a:p>
            <a:r>
              <a:rPr lang="ru-RU" sz="2400" dirty="0"/>
              <a:t>Способ  влиять  на  рыночную  цену – диктует  цены,   </a:t>
            </a:r>
          </a:p>
          <a:p>
            <a:r>
              <a:rPr lang="ru-RU" sz="2400" dirty="0"/>
              <a:t>Барьеры  для  вступления в  отрасль – значительные:</a:t>
            </a:r>
            <a:br>
              <a:rPr lang="ru-RU" sz="2400" dirty="0"/>
            </a:br>
            <a:r>
              <a:rPr lang="ru-RU" sz="2400" dirty="0"/>
              <a:t>- Контроль над ресурсами,</a:t>
            </a:r>
            <a:br>
              <a:rPr lang="ru-RU" sz="2400" dirty="0"/>
            </a:br>
            <a:r>
              <a:rPr lang="ru-RU" sz="2400" dirty="0"/>
              <a:t>- Патенты и авторские права,</a:t>
            </a:r>
            <a:br>
              <a:rPr lang="ru-RU" sz="2400" dirty="0"/>
            </a:br>
            <a:r>
              <a:rPr lang="ru-RU" sz="2400" dirty="0"/>
              <a:t>- Лицензии правительства. </a:t>
            </a:r>
          </a:p>
          <a:p>
            <a:r>
              <a:rPr lang="ru-RU" sz="2400" dirty="0"/>
              <a:t>Неценовая  конкуренция – значительная.</a:t>
            </a:r>
          </a:p>
        </p:txBody>
      </p:sp>
      <p:sp>
        <p:nvSpPr>
          <p:cNvPr id="4" name="Прямоугольник: скругленные противолежащие углы 3">
            <a:extLst>
              <a:ext uri="{FF2B5EF4-FFF2-40B4-BE49-F238E27FC236}">
                <a16:creationId xmlns:a16="http://schemas.microsoft.com/office/drawing/2014/main" id="{C4FC9949-9B11-4771-861C-2447E75F8087}"/>
              </a:ext>
            </a:extLst>
          </p:cNvPr>
          <p:cNvSpPr/>
          <p:nvPr/>
        </p:nvSpPr>
        <p:spPr>
          <a:xfrm>
            <a:off x="947541" y="250018"/>
            <a:ext cx="1715625" cy="1715625"/>
          </a:xfrm>
          <a:prstGeom prst="round2DiagRect">
            <a:avLst>
              <a:gd name="adj1" fmla="val 29727"/>
              <a:gd name="adj2" fmla="val 0"/>
            </a:avLst>
          </a:prstGeom>
          <a:solidFill>
            <a:schemeClr val="accent5"/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5" name="Прямоугольник 4" descr="Presentation with bar chart">
            <a:extLst>
              <a:ext uri="{FF2B5EF4-FFF2-40B4-BE49-F238E27FC236}">
                <a16:creationId xmlns:a16="http://schemas.microsoft.com/office/drawing/2014/main" id="{A58E84B9-07AE-4892-8365-A7A0A8A68729}"/>
              </a:ext>
            </a:extLst>
          </p:cNvPr>
          <p:cNvSpPr/>
          <p:nvPr/>
        </p:nvSpPr>
        <p:spPr>
          <a:xfrm>
            <a:off x="1313165" y="615642"/>
            <a:ext cx="984375" cy="984375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CFCBCD4-29BA-4775-A9E8-B6DAE98CA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8852" y="364880"/>
            <a:ext cx="7531239" cy="1485900"/>
          </a:xfrm>
        </p:spPr>
        <p:txBody>
          <a:bodyPr>
            <a:normAutofit/>
          </a:bodyPr>
          <a:lstStyle/>
          <a:p>
            <a:r>
              <a:rPr lang="ru-RU" dirty="0"/>
              <a:t>Характерные черты несовершенной конкуренции</a:t>
            </a:r>
          </a:p>
        </p:txBody>
      </p:sp>
    </p:spTree>
    <p:extLst>
      <p:ext uri="{BB962C8B-B14F-4D97-AF65-F5344CB8AC3E}">
        <p14:creationId xmlns:p14="http://schemas.microsoft.com/office/powerpoint/2010/main" val="166301150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: скругленные противолежащие углы 3">
            <a:extLst>
              <a:ext uri="{FF2B5EF4-FFF2-40B4-BE49-F238E27FC236}">
                <a16:creationId xmlns:a16="http://schemas.microsoft.com/office/drawing/2014/main" id="{C4FC9949-9B11-4771-861C-2447E75F8087}"/>
              </a:ext>
            </a:extLst>
          </p:cNvPr>
          <p:cNvSpPr/>
          <p:nvPr/>
        </p:nvSpPr>
        <p:spPr>
          <a:xfrm>
            <a:off x="947541" y="250018"/>
            <a:ext cx="1715625" cy="1715625"/>
          </a:xfrm>
          <a:prstGeom prst="round2DiagRect">
            <a:avLst>
              <a:gd name="adj1" fmla="val 29727"/>
              <a:gd name="adj2" fmla="val 0"/>
            </a:avLst>
          </a:prstGeom>
          <a:solidFill>
            <a:schemeClr val="accent5"/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5" name="Прямоугольник 4" descr="Presentation with bar chart">
            <a:extLst>
              <a:ext uri="{FF2B5EF4-FFF2-40B4-BE49-F238E27FC236}">
                <a16:creationId xmlns:a16="http://schemas.microsoft.com/office/drawing/2014/main" id="{A58E84B9-07AE-4892-8365-A7A0A8A68729}"/>
              </a:ext>
            </a:extLst>
          </p:cNvPr>
          <p:cNvSpPr/>
          <p:nvPr/>
        </p:nvSpPr>
        <p:spPr>
          <a:xfrm>
            <a:off x="1313165" y="615642"/>
            <a:ext cx="984375" cy="984375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CFCBCD4-29BA-4775-A9E8-B6DAE98CA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8852" y="364880"/>
            <a:ext cx="8365607" cy="1485900"/>
          </a:xfrm>
        </p:spPr>
        <p:txBody>
          <a:bodyPr>
            <a:normAutofit/>
          </a:bodyPr>
          <a:lstStyle/>
          <a:p>
            <a:r>
              <a:rPr lang="ru-RU" dirty="0"/>
              <a:t>Типы рыночной структуры при несовершенной конкуренции</a:t>
            </a: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16CFA756-BF40-4522-A835-90542AE1585E}"/>
              </a:ext>
            </a:extLst>
          </p:cNvPr>
          <p:cNvSpPr/>
          <p:nvPr/>
        </p:nvSpPr>
        <p:spPr>
          <a:xfrm>
            <a:off x="3824226" y="4454428"/>
            <a:ext cx="5249436" cy="1962148"/>
          </a:xfrm>
          <a:prstGeom prst="roundRect">
            <a:avLst/>
          </a:prstGeom>
          <a:solidFill>
            <a:srgbClr val="77A2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МОНОПОЛИСТИЧЕСКАЯ КОНКУРЕНЦИЯ</a:t>
            </a: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502DEF50-FEA8-4F6F-927F-28FB7A11289D}"/>
              </a:ext>
            </a:extLst>
          </p:cNvPr>
          <p:cNvGrpSpPr/>
          <p:nvPr/>
        </p:nvGrpSpPr>
        <p:grpSpPr>
          <a:xfrm>
            <a:off x="947541" y="2294790"/>
            <a:ext cx="4351290" cy="1715627"/>
            <a:chOff x="947541" y="2294790"/>
            <a:chExt cx="4351290" cy="1715627"/>
          </a:xfrm>
        </p:grpSpPr>
        <p:sp>
          <p:nvSpPr>
            <p:cNvPr id="8" name="Прямоугольник: скругленные углы 7">
              <a:extLst>
                <a:ext uri="{FF2B5EF4-FFF2-40B4-BE49-F238E27FC236}">
                  <a16:creationId xmlns:a16="http://schemas.microsoft.com/office/drawing/2014/main" id="{AF90C599-F481-418C-9094-8718C31FA53B}"/>
                </a:ext>
              </a:extLst>
            </p:cNvPr>
            <p:cNvSpPr/>
            <p:nvPr/>
          </p:nvSpPr>
          <p:spPr>
            <a:xfrm>
              <a:off x="947541" y="2294792"/>
              <a:ext cx="4351290" cy="1715625"/>
            </a:xfrm>
            <a:prstGeom prst="roundRect">
              <a:avLst/>
            </a:prstGeom>
            <a:solidFill>
              <a:srgbClr val="77A2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3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12" name="Рисунок 11">
              <a:extLst>
                <a:ext uri="{FF2B5EF4-FFF2-40B4-BE49-F238E27FC236}">
                  <a16:creationId xmlns:a16="http://schemas.microsoft.com/office/drawing/2014/main" id="{7E8D2F5D-3F4C-4F0D-995A-A54D3B0342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82142" y="2294790"/>
              <a:ext cx="1715625" cy="1715625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95C9118-8E3C-4F99-BF8D-59A1F3CA6CE5}"/>
                </a:ext>
              </a:extLst>
            </p:cNvPr>
            <p:cNvSpPr txBox="1"/>
            <p:nvPr/>
          </p:nvSpPr>
          <p:spPr>
            <a:xfrm>
              <a:off x="953388" y="2829438"/>
              <a:ext cx="93913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ru-RU" sz="36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МО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79DE-DAD0-4F0E-B0A7-AD9C451FA36B}"/>
                </a:ext>
              </a:extLst>
            </p:cNvPr>
            <p:cNvSpPr txBox="1"/>
            <p:nvPr/>
          </p:nvSpPr>
          <p:spPr>
            <a:xfrm>
              <a:off x="3215762" y="2829438"/>
              <a:ext cx="19441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ru-RU" sz="36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ПОЛИЯ</a:t>
              </a: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AE00548A-21A3-41C9-871D-BC11A0F7B3C2}"/>
              </a:ext>
            </a:extLst>
          </p:cNvPr>
          <p:cNvGrpSpPr/>
          <p:nvPr/>
        </p:nvGrpSpPr>
        <p:grpSpPr>
          <a:xfrm>
            <a:off x="7561205" y="2269318"/>
            <a:ext cx="5060432" cy="1741098"/>
            <a:chOff x="7561205" y="2269318"/>
            <a:chExt cx="5060432" cy="1741098"/>
          </a:xfrm>
        </p:grpSpPr>
        <p:sp>
          <p:nvSpPr>
            <p:cNvPr id="10" name="Прямоугольник: скругленные углы 9">
              <a:extLst>
                <a:ext uri="{FF2B5EF4-FFF2-40B4-BE49-F238E27FC236}">
                  <a16:creationId xmlns:a16="http://schemas.microsoft.com/office/drawing/2014/main" id="{B023C92E-EEB3-4A56-B889-20F50096923D}"/>
                </a:ext>
              </a:extLst>
            </p:cNvPr>
            <p:cNvSpPr/>
            <p:nvPr/>
          </p:nvSpPr>
          <p:spPr>
            <a:xfrm>
              <a:off x="7561205" y="2294792"/>
              <a:ext cx="4349441" cy="1715624"/>
            </a:xfrm>
            <a:prstGeom prst="roundRect">
              <a:avLst/>
            </a:prstGeom>
            <a:solidFill>
              <a:srgbClr val="77A2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ru-RU" sz="36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ОЛИГОПОЛИЯ</a:t>
              </a:r>
            </a:p>
          </p:txBody>
        </p:sp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E412D4E9-1ACF-43AB-8A3B-66EA81619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9608" b="90000" l="10000" r="90000">
                          <a14:foregroundMark x1="29667" y1="84902" x2="52000" y2="90000"/>
                          <a14:foregroundMark x1="52000" y1="90000" x2="64333" y2="88824"/>
                          <a14:foregroundMark x1="50889" y1="36863" x2="54556" y2="46078"/>
                          <a14:foregroundMark x1="54556" y1="46078" x2="54556" y2="46078"/>
                          <a14:foregroundMark x1="31222" y1="84314" x2="40889" y2="81765"/>
                          <a14:foregroundMark x1="40889" y1="81765" x2="55444" y2="83137"/>
                          <a14:foregroundMark x1="55444" y1="83137" x2="68667" y2="81961"/>
                          <a14:foregroundMark x1="46889" y1="31569" x2="50556" y2="29216"/>
                          <a14:foregroundMark x1="44556" y1="9608" x2="44556" y2="9608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9549114" y="2269318"/>
              <a:ext cx="3072523" cy="1741097"/>
            </a:xfrm>
            <a:prstGeom prst="rect">
              <a:avLst/>
            </a:prstGeom>
          </p:spPr>
        </p:pic>
      </p:grpSp>
      <p:pic>
        <p:nvPicPr>
          <p:cNvPr id="1026" name="Picture 2" descr="Мемы и Монополия: истории из жизни, советы, новости и юмор — Все посты |  Пикабу">
            <a:extLst>
              <a:ext uri="{FF2B5EF4-FFF2-40B4-BE49-F238E27FC236}">
                <a16:creationId xmlns:a16="http://schemas.microsoft.com/office/drawing/2014/main" id="{CD1FB1E5-C0F4-4B59-B22C-B54A47BB23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88665" y="-4532260"/>
            <a:ext cx="3288665" cy="3969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14775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51 1.66713 L 1.27331 0.07385 " pathEditMode="relative" rAng="0" ptsTypes="AA">
                                      <p:cBhvr>
                                        <p:cTn id="10" dur="7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841" y="-7967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D75EB02-F78B-4513-8B3D-A397439F2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9596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Фирма в условиях совершенной конкуренции получит максимум прибыли при условии:</a:t>
            </a:r>
          </a:p>
        </p:txBody>
      </p:sp>
      <p:sp>
        <p:nvSpPr>
          <p:cNvPr id="4" name="Прямоугольник: скругленные противолежащие углы 3">
            <a:extLst>
              <a:ext uri="{FF2B5EF4-FFF2-40B4-BE49-F238E27FC236}">
                <a16:creationId xmlns:a16="http://schemas.microsoft.com/office/drawing/2014/main" id="{C4FC9949-9B11-4771-861C-2447E75F8087}"/>
              </a:ext>
            </a:extLst>
          </p:cNvPr>
          <p:cNvSpPr/>
          <p:nvPr/>
        </p:nvSpPr>
        <p:spPr>
          <a:xfrm>
            <a:off x="947541" y="250018"/>
            <a:ext cx="1715625" cy="1715625"/>
          </a:xfrm>
          <a:prstGeom prst="round2DiagRect">
            <a:avLst>
              <a:gd name="adj1" fmla="val 29727"/>
              <a:gd name="adj2" fmla="val 0"/>
            </a:avLst>
          </a:prstGeom>
          <a:solidFill>
            <a:schemeClr val="accent5"/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CFCBCD4-29BA-4775-A9E8-B6DAE98CA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8852" y="364880"/>
            <a:ext cx="7531239" cy="1485900"/>
          </a:xfrm>
        </p:spPr>
        <p:txBody>
          <a:bodyPr>
            <a:normAutofit/>
          </a:bodyPr>
          <a:lstStyle/>
          <a:p>
            <a:r>
              <a:rPr lang="ru-RU" dirty="0"/>
              <a:t>Максимум прибыли при совершенной конкуренции</a:t>
            </a:r>
          </a:p>
        </p:txBody>
      </p:sp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EBC22B53-F019-4C75-872F-26C338450AC1}"/>
              </a:ext>
            </a:extLst>
          </p:cNvPr>
          <p:cNvSpPr/>
          <p:nvPr/>
        </p:nvSpPr>
        <p:spPr>
          <a:xfrm>
            <a:off x="1805352" y="3428999"/>
            <a:ext cx="2863780" cy="2268415"/>
          </a:xfrm>
          <a:prstGeom prst="roundRect">
            <a:avLst/>
          </a:prstGeom>
          <a:solidFill>
            <a:srgbClr val="77A2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ЦЕНА ПРОДУКТА</a:t>
            </a: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A3973AA7-EEF5-41C1-9046-12D1A469DE1A}"/>
              </a:ext>
            </a:extLst>
          </p:cNvPr>
          <p:cNvSpPr/>
          <p:nvPr/>
        </p:nvSpPr>
        <p:spPr>
          <a:xfrm>
            <a:off x="6096000" y="3428999"/>
            <a:ext cx="5434484" cy="2268415"/>
          </a:xfrm>
          <a:prstGeom prst="roundRect">
            <a:avLst/>
          </a:prstGeom>
          <a:solidFill>
            <a:srgbClr val="77A2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ПРЕДЕЛЬНАЯ ИЗДЕРЖКА НА СЛЕДУЮЩУЮ ЕДИНИЦУ ПРОДУКТА</a:t>
            </a: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1CA3BC33-F4BB-4E26-84B6-CE6FEA7846AB}"/>
              </a:ext>
            </a:extLst>
          </p:cNvPr>
          <p:cNvGrpSpPr/>
          <p:nvPr/>
        </p:nvGrpSpPr>
        <p:grpSpPr>
          <a:xfrm>
            <a:off x="4839955" y="4200838"/>
            <a:ext cx="1085222" cy="724735"/>
            <a:chOff x="4873451" y="4109776"/>
            <a:chExt cx="1085222" cy="724735"/>
          </a:xfrm>
        </p:grpSpPr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AE92BE18-A12F-4F01-AD3F-3EE3CE8F48F2}"/>
                </a:ext>
              </a:extLst>
            </p:cNvPr>
            <p:cNvSpPr/>
            <p:nvPr/>
          </p:nvSpPr>
          <p:spPr>
            <a:xfrm>
              <a:off x="4873451" y="4109776"/>
              <a:ext cx="1085222" cy="301450"/>
            </a:xfrm>
            <a:prstGeom prst="rect">
              <a:avLst/>
            </a:prstGeom>
            <a:solidFill>
              <a:srgbClr val="77A2B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AAE8CC1F-089C-41CC-8ACF-C7CDA9A9CBEF}"/>
                </a:ext>
              </a:extLst>
            </p:cNvPr>
            <p:cNvSpPr/>
            <p:nvPr/>
          </p:nvSpPr>
          <p:spPr>
            <a:xfrm>
              <a:off x="4873451" y="4533061"/>
              <a:ext cx="1085222" cy="301450"/>
            </a:xfrm>
            <a:prstGeom prst="rect">
              <a:avLst/>
            </a:prstGeom>
            <a:solidFill>
              <a:srgbClr val="77A2B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1" name="Прямоугольник 10" descr="Lightbulb">
            <a:extLst>
              <a:ext uri="{FF2B5EF4-FFF2-40B4-BE49-F238E27FC236}">
                <a16:creationId xmlns:a16="http://schemas.microsoft.com/office/drawing/2014/main" id="{FFC6FDB5-188B-4509-9CB5-05DC4427A98F}"/>
              </a:ext>
            </a:extLst>
          </p:cNvPr>
          <p:cNvSpPr/>
          <p:nvPr/>
        </p:nvSpPr>
        <p:spPr>
          <a:xfrm>
            <a:off x="1313164" y="641045"/>
            <a:ext cx="984375" cy="984375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0412656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D75EB02-F78B-4513-8B3D-A397439F2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95961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3200" dirty="0"/>
              <a:t>А вот тут чуточку сложнее!</a:t>
            </a:r>
          </a:p>
        </p:txBody>
      </p:sp>
      <p:sp>
        <p:nvSpPr>
          <p:cNvPr id="4" name="Прямоугольник: скругленные противолежащие углы 3">
            <a:extLst>
              <a:ext uri="{FF2B5EF4-FFF2-40B4-BE49-F238E27FC236}">
                <a16:creationId xmlns:a16="http://schemas.microsoft.com/office/drawing/2014/main" id="{C4FC9949-9B11-4771-861C-2447E75F8087}"/>
              </a:ext>
            </a:extLst>
          </p:cNvPr>
          <p:cNvSpPr/>
          <p:nvPr/>
        </p:nvSpPr>
        <p:spPr>
          <a:xfrm>
            <a:off x="947541" y="250018"/>
            <a:ext cx="1715625" cy="1715625"/>
          </a:xfrm>
          <a:prstGeom prst="round2DiagRect">
            <a:avLst>
              <a:gd name="adj1" fmla="val 29727"/>
              <a:gd name="adj2" fmla="val 0"/>
            </a:avLst>
          </a:prstGeom>
          <a:solidFill>
            <a:schemeClr val="accent5"/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CFCBCD4-29BA-4775-A9E8-B6DAE98CA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8852" y="364880"/>
            <a:ext cx="7531239" cy="1485900"/>
          </a:xfrm>
        </p:spPr>
        <p:txBody>
          <a:bodyPr>
            <a:normAutofit/>
          </a:bodyPr>
          <a:lstStyle/>
          <a:p>
            <a:r>
              <a:rPr lang="ru-RU" dirty="0"/>
              <a:t>Максимум прибыли при несовершенной конкуренции</a:t>
            </a: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A3973AA7-EEF5-41C1-9046-12D1A469DE1A}"/>
              </a:ext>
            </a:extLst>
          </p:cNvPr>
          <p:cNvSpPr/>
          <p:nvPr/>
        </p:nvSpPr>
        <p:spPr>
          <a:xfrm>
            <a:off x="3081995" y="3245618"/>
            <a:ext cx="6180410" cy="959619"/>
          </a:xfrm>
          <a:prstGeom prst="roundRect">
            <a:avLst/>
          </a:prstGeom>
          <a:solidFill>
            <a:srgbClr val="77A2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Лидерство в ценах</a:t>
            </a:r>
          </a:p>
        </p:txBody>
      </p:sp>
      <p:sp>
        <p:nvSpPr>
          <p:cNvPr id="11" name="Прямоугольник 10" descr="Lightbulb">
            <a:extLst>
              <a:ext uri="{FF2B5EF4-FFF2-40B4-BE49-F238E27FC236}">
                <a16:creationId xmlns:a16="http://schemas.microsoft.com/office/drawing/2014/main" id="{FFC6FDB5-188B-4509-9CB5-05DC4427A98F}"/>
              </a:ext>
            </a:extLst>
          </p:cNvPr>
          <p:cNvSpPr/>
          <p:nvPr/>
        </p:nvSpPr>
        <p:spPr>
          <a:xfrm>
            <a:off x="1313164" y="641045"/>
            <a:ext cx="984375" cy="984375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355D2083-FDA8-43BE-B0B3-35593CDE4311}"/>
              </a:ext>
            </a:extLst>
          </p:cNvPr>
          <p:cNvSpPr/>
          <p:nvPr/>
        </p:nvSpPr>
        <p:spPr>
          <a:xfrm>
            <a:off x="3066755" y="4327658"/>
            <a:ext cx="6180410" cy="959619"/>
          </a:xfrm>
          <a:prstGeom prst="roundRect">
            <a:avLst/>
          </a:prstGeom>
          <a:solidFill>
            <a:srgbClr val="77A2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Тайный сговор</a:t>
            </a:r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634A95BE-1FA6-4B08-848F-D16650450D96}"/>
              </a:ext>
            </a:extLst>
          </p:cNvPr>
          <p:cNvSpPr/>
          <p:nvPr/>
        </p:nvSpPr>
        <p:spPr>
          <a:xfrm>
            <a:off x="3066755" y="5410201"/>
            <a:ext cx="6180410" cy="959619"/>
          </a:xfrm>
          <a:prstGeom prst="roundRect">
            <a:avLst/>
          </a:prstGeom>
          <a:solidFill>
            <a:srgbClr val="77A2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Ценовая дискриминация</a:t>
            </a:r>
          </a:p>
        </p:txBody>
      </p:sp>
    </p:spTree>
    <p:extLst>
      <p:ext uri="{BB962C8B-B14F-4D97-AF65-F5344CB8AC3E}">
        <p14:creationId xmlns:p14="http://schemas.microsoft.com/office/powerpoint/2010/main" val="12129430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" grpId="0" animBg="1"/>
      <p:bldP spid="13" grpId="0" animBg="1"/>
    </p:bldLst>
  </p:timing>
</p:sld>
</file>

<file path=ppt/theme/theme1.xml><?xml version="1.0" encoding="utf-8"?>
<a:theme xmlns:a="http://schemas.openxmlformats.org/drawingml/2006/main" name="Уголки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40_TF34357615.potx" id="{A206F92C-1067-42D6-A79D-E07CC9D7BC98}" vid="{699DF033-0BBC-4BA3-8BC5-A5FE19D29BA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Уголки</Template>
  <TotalTime>97</TotalTime>
  <Words>570</Words>
  <Application>Microsoft Office PowerPoint</Application>
  <PresentationFormat>Широкоэкранный</PresentationFormat>
  <Paragraphs>83</Paragraphs>
  <Slides>10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3" baseType="lpstr">
      <vt:lpstr>Calibri</vt:lpstr>
      <vt:lpstr>Franklin Gothic Book</vt:lpstr>
      <vt:lpstr>Уголки</vt:lpstr>
      <vt:lpstr>Характеристика рынков совершенной и несовершенной конкуренции Правило максимизации прибыли на конкурентных рынках</vt:lpstr>
      <vt:lpstr>План доклада</vt:lpstr>
      <vt:lpstr>Структура рынка</vt:lpstr>
      <vt:lpstr>Совершенная и несовершенная конкуренция</vt:lpstr>
      <vt:lpstr>Характерные черты совершенной конкуренции</vt:lpstr>
      <vt:lpstr>Характерные черты несовершенной конкуренции</vt:lpstr>
      <vt:lpstr>Типы рыночной структуры при несовершенной конкуренции</vt:lpstr>
      <vt:lpstr>Максимум прибыли при совершенной конкуренции</vt:lpstr>
      <vt:lpstr>Максимум прибыли при несовершенной конкуренции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Характеристика рынков совершенной и несовершенной конкуренции Правило максимизации прибыли на конкурентных рынках</dc:title>
  <dc:creator>Gleb Broydo</dc:creator>
  <cp:lastModifiedBy>Gleb Broydo</cp:lastModifiedBy>
  <cp:revision>12</cp:revision>
  <dcterms:created xsi:type="dcterms:W3CDTF">2025-04-11T20:32:08Z</dcterms:created>
  <dcterms:modified xsi:type="dcterms:W3CDTF">2025-05-07T21:49:30Z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